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  <p:sldMasterId id="2147483818" r:id="rId2"/>
    <p:sldMasterId id="2147483835" r:id="rId3"/>
    <p:sldMasterId id="2147483853" r:id="rId4"/>
    <p:sldMasterId id="2147483871" r:id="rId5"/>
  </p:sldMasterIdLst>
  <p:notesMasterIdLst>
    <p:notesMasterId r:id="rId20"/>
  </p:notesMasterIdLst>
  <p:sldIdLst>
    <p:sldId id="270" r:id="rId6"/>
    <p:sldId id="272" r:id="rId7"/>
    <p:sldId id="271" r:id="rId8"/>
    <p:sldId id="276" r:id="rId9"/>
    <p:sldId id="277" r:id="rId10"/>
    <p:sldId id="275" r:id="rId11"/>
    <p:sldId id="284" r:id="rId12"/>
    <p:sldId id="274" r:id="rId13"/>
    <p:sldId id="285" r:id="rId14"/>
    <p:sldId id="286" r:id="rId15"/>
    <p:sldId id="287" r:id="rId16"/>
    <p:sldId id="280" r:id="rId17"/>
    <p:sldId id="288" r:id="rId18"/>
    <p:sldId id="29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8D53EC-338E-D510-66F9-054808DAE974}" v="21" dt="2024-09-27T02:33:19.2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3CE7C-75F1-466F-9A4D-4A7DC3A3386D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A9460A-D61D-4D9B-A3FD-26E820346C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218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56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8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547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066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0256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96966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944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235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8268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9914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27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2367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1351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3700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2568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371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9720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8881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4362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51008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5368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7679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9593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357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2272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3033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226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6599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1368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79331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11567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109222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2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5577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5557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317245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1337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0354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0982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06579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5651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05028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651553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143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69582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948341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083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5274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44201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95017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560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6924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01933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72437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49544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6163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88866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95124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55064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8748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77920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15185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0761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90196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937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97222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97674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72851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39407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31030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35579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13419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0861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22399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43108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9956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42890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32703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64983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92709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60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898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19" Type="http://schemas.openxmlformats.org/officeDocument/2006/relationships/image" Target="../media/image9.jpg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slideLayout" Target="../slideLayouts/slideLayout79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69.xml"/><Relationship Id="rId21" Type="http://schemas.openxmlformats.org/officeDocument/2006/relationships/image" Target="../media/image13.png"/><Relationship Id="rId7" Type="http://schemas.openxmlformats.org/officeDocument/2006/relationships/slideLayout" Target="../slideLayouts/slideLayout73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76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80.xml"/><Relationship Id="rId22" Type="http://schemas.openxmlformats.org/officeDocument/2006/relationships/image" Target="../media/image1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591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628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607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  <p:sldLayoutId id="2147483848" r:id="rId13"/>
    <p:sldLayoutId id="2147483849" r:id="rId14"/>
    <p:sldLayoutId id="2147483850" r:id="rId15"/>
    <p:sldLayoutId id="2147483851" r:id="rId16"/>
    <p:sldLayoutId id="214748385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87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  <p:sldLayoutId id="2147483865" r:id="rId12"/>
    <p:sldLayoutId id="2147483866" r:id="rId13"/>
    <p:sldLayoutId id="2147483867" r:id="rId14"/>
    <p:sldLayoutId id="2147483868" r:id="rId15"/>
    <p:sldLayoutId id="2147483869" r:id="rId16"/>
    <p:sldLayoutId id="214748387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800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  <p:sldLayoutId id="2147483883" r:id="rId12"/>
    <p:sldLayoutId id="2147483884" r:id="rId13"/>
    <p:sldLayoutId id="2147483885" r:id="rId14"/>
    <p:sldLayoutId id="2147483886" r:id="rId15"/>
    <p:sldLayoutId id="2147483887" r:id="rId16"/>
    <p:sldLayoutId id="214748388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11" Type="http://schemas.openxmlformats.org/officeDocument/2006/relationships/hyperlink" Target="http://icondoit.wordpress.com/category/stickers/" TargetMode="External"/><Relationship Id="rId5" Type="http://schemas.openxmlformats.org/officeDocument/2006/relationships/image" Target="../media/image18.png"/><Relationship Id="rId10" Type="http://schemas.openxmlformats.org/officeDocument/2006/relationships/image" Target="../media/image20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s://freepngimg.com/png/35219-doraemon-photos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11" Type="http://schemas.openxmlformats.org/officeDocument/2006/relationships/hyperlink" Target="http://icondoit.wordpress.com/category/stickers/" TargetMode="External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11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icondoit.wordpress.com/category/stickers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ngall.com/cartoon-png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19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://icondoit.wordpress.com/category/stickers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s://freepngimg.com/png/35219-doraemon-photos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freepngimg.com/png/35219-doraemon-photos" TargetMode="External"/><Relationship Id="rId5" Type="http://schemas.openxmlformats.org/officeDocument/2006/relationships/image" Target="../media/image17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://www.pngall.com/cartoon-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s://freepngimg.com/png/35219-doraemon-photos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s://freepngimg.com/png/35219-doraemon-photos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35219-doraemon-photos" TargetMode="External"/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://www.pngall.com/cartoon-png" TargetMode="External"/><Relationship Id="rId5" Type="http://schemas.openxmlformats.org/officeDocument/2006/relationships/image" Target="../media/image19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hyperlink" Target="http://www.pngall.com/cartoon-p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s://freepngimg.com/png/35166-doraemon-transparent-picture" TargetMode="External"/><Relationship Id="rId9" Type="http://schemas.openxmlformats.org/officeDocument/2006/relationships/hyperlink" Target="https://freepngimg.com/png/35219-doraemon-photo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500000">
            <a:off x="10340587" y="-256513"/>
            <a:ext cx="1601642" cy="2292102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3360000">
            <a:off x="933544" y="-308199"/>
            <a:ext cx="3325484" cy="3296730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7545" y="4256689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612042" y="5144942"/>
            <a:ext cx="1468885" cy="141329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2CEAAB8-9AA5-9AB9-07C5-F11B7F6550D1}"/>
              </a:ext>
            </a:extLst>
          </p:cNvPr>
          <p:cNvGrpSpPr/>
          <p:nvPr/>
        </p:nvGrpSpPr>
        <p:grpSpPr>
          <a:xfrm>
            <a:off x="3783515" y="339381"/>
            <a:ext cx="6024113" cy="546340"/>
            <a:chOff x="-4339693" y="3933721"/>
            <a:chExt cx="6024113" cy="5463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488FD5-7520-8342-1526-9ADD2FDFEAD2}"/>
                </a:ext>
              </a:extLst>
            </p:cNvPr>
            <p:cNvSpPr/>
            <p:nvPr/>
          </p:nvSpPr>
          <p:spPr>
            <a:xfrm>
              <a:off x="-4339693" y="3933721"/>
              <a:ext cx="1696528" cy="53196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A743A3A-2BFB-6BFC-CAF6-3A8CDD5D2CAC}"/>
                </a:ext>
              </a:extLst>
            </p:cNvPr>
            <p:cNvSpPr/>
            <p:nvPr/>
          </p:nvSpPr>
          <p:spPr>
            <a:xfrm>
              <a:off x="-2585655" y="3948098"/>
              <a:ext cx="4270075" cy="531963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Features of Pointers</a:t>
              </a:r>
              <a:endParaRPr lang="en-US" dirty="0"/>
            </a:p>
          </p:txBody>
        </p:sp>
      </p:grp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2EA27A2-C8EA-B82F-FBE6-E10A52F23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457483"/>
              </p:ext>
            </p:extLst>
          </p:nvPr>
        </p:nvGraphicFramePr>
        <p:xfrm>
          <a:off x="460075" y="1610264"/>
          <a:ext cx="11437440" cy="3850085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1633920">
                  <a:extLst>
                    <a:ext uri="{9D8B030D-6E8A-4147-A177-3AD203B41FA5}">
                      <a16:colId xmlns:a16="http://schemas.microsoft.com/office/drawing/2014/main" val="3894687642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397820295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3288050753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2808182990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2748677679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2362440626"/>
                    </a:ext>
                  </a:extLst>
                </a:gridCol>
                <a:gridCol w="1633920">
                  <a:extLst>
                    <a:ext uri="{9D8B030D-6E8A-4147-A177-3AD203B41FA5}">
                      <a16:colId xmlns:a16="http://schemas.microsoft.com/office/drawing/2014/main" val="857582688"/>
                    </a:ext>
                  </a:extLst>
                </a:gridCol>
              </a:tblGrid>
              <a:tr h="38500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Pointers save the memory space.</a:t>
                      </a:r>
                    </a:p>
                  </a:txBody>
                  <a:tcPr marL="0" marR="0" marT="0" marB="0" anchor="ctr"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Execution time with pointer is faster because data is manipulated with the addresses , i.e. direct access to memory location.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The memory is  accessed efficiently with the pointers. The pointer assigns the memory space and also releases it.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Pointers are used with data structures. They are useful for representing two-dimensional and multi-dimensional arrays.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We can access elements of any type of array irrespective of its subscript range.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Pointers are used for file handling.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lnR w="28575">
                      <a:solidFill>
                        <a:schemeClr val="bg1"/>
                      </a:solidFill>
                    </a:lnR>
                    <a:solidFill>
                      <a:srgbClr val="00000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Pointers are used to allocate memory dynamically</a:t>
                      </a:r>
                    </a:p>
                  </a:txBody>
                  <a:tcPr marL="0" marR="0" marT="0" marB="0" anchor="ctr">
                    <a:lnL w="28575">
                      <a:solidFill>
                        <a:schemeClr val="bg1"/>
                      </a:solidFill>
                    </a:lnL>
                    <a:solidFill>
                      <a:srgbClr val="000000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902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8688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-2760000">
            <a:off x="586025" y="4612032"/>
            <a:ext cx="1802924" cy="2608404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-1680000">
            <a:off x="324066" y="-71720"/>
            <a:ext cx="2319069" cy="2290315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A28448C7-F4C9-26EF-DDFE-E67348256F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0413" y="15368"/>
            <a:ext cx="1859663" cy="2341526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1BDD143F-76DB-43D9-1FFF-99FA8A8195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566160" y="5159314"/>
            <a:ext cx="1670170" cy="164333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3558CA2-86DA-1393-0F77-BC1EC6F79B70}"/>
              </a:ext>
            </a:extLst>
          </p:cNvPr>
          <p:cNvGrpSpPr/>
          <p:nvPr/>
        </p:nvGrpSpPr>
        <p:grpSpPr>
          <a:xfrm>
            <a:off x="2958256" y="333630"/>
            <a:ext cx="6081623" cy="546340"/>
            <a:chOff x="3231425" y="721819"/>
            <a:chExt cx="6081623" cy="5463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97BFC0-E237-93DF-C7DD-75FC63A85C2B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7769124-4714-250B-18F6-0603E860206C}"/>
                </a:ext>
              </a:extLst>
            </p:cNvPr>
            <p:cNvSpPr/>
            <p:nvPr/>
          </p:nvSpPr>
          <p:spPr>
            <a:xfrm>
              <a:off x="4985463" y="721819"/>
              <a:ext cx="4327585" cy="54634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Pointers to Pointers</a:t>
              </a:r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1DC034-BD02-E5A8-DB77-A2AD60919DC2}"/>
              </a:ext>
            </a:extLst>
          </p:cNvPr>
          <p:cNvGrpSpPr/>
          <p:nvPr/>
        </p:nvGrpSpPr>
        <p:grpSpPr>
          <a:xfrm>
            <a:off x="3217049" y="2073290"/>
            <a:ext cx="5017698" cy="560717"/>
            <a:chOff x="3231425" y="721819"/>
            <a:chExt cx="5017698" cy="5607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9EA6711-A263-18EC-C6D1-08723DE829BE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Table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56683B1-E37E-23F3-D960-291964E5180C}"/>
                </a:ext>
              </a:extLst>
            </p:cNvPr>
            <p:cNvSpPr/>
            <p:nvPr/>
          </p:nvSpPr>
          <p:spPr>
            <a:xfrm>
              <a:off x="4985463" y="721819"/>
              <a:ext cx="3263660" cy="56071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 to Pointer</a:t>
              </a:r>
            </a:p>
          </p:txBody>
        </p:sp>
      </p:grp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029BD1A-E0AD-96A7-18BE-3E5F2ADD1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796281"/>
              </p:ext>
            </p:extLst>
          </p:nvPr>
        </p:nvGraphicFramePr>
        <p:xfrm>
          <a:off x="2314754" y="2731698"/>
          <a:ext cx="6555970" cy="2136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0780">
                  <a:extLst>
                    <a:ext uri="{9D8B030D-6E8A-4147-A177-3AD203B41FA5}">
                      <a16:colId xmlns:a16="http://schemas.microsoft.com/office/drawing/2014/main" val="1021391081"/>
                    </a:ext>
                  </a:extLst>
                </a:gridCol>
                <a:gridCol w="1896339">
                  <a:extLst>
                    <a:ext uri="{9D8B030D-6E8A-4147-A177-3AD203B41FA5}">
                      <a16:colId xmlns:a16="http://schemas.microsoft.com/office/drawing/2014/main" val="3520080276"/>
                    </a:ext>
                  </a:extLst>
                </a:gridCol>
                <a:gridCol w="3128851">
                  <a:extLst>
                    <a:ext uri="{9D8B030D-6E8A-4147-A177-3AD203B41FA5}">
                      <a16:colId xmlns:a16="http://schemas.microsoft.com/office/drawing/2014/main" val="982713465"/>
                    </a:ext>
                  </a:extLst>
                </a:gridCol>
              </a:tblGrid>
              <a:tr h="98613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Variable</a:t>
                      </a:r>
                    </a:p>
                  </a:txBody>
                  <a:tcPr>
                    <a:lnR w="0">
                      <a:noFill/>
                    </a:lnR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Pointer ( * )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Pointer of Pointer (**)</a:t>
                      </a:r>
                    </a:p>
                  </a:txBody>
                  <a:tcPr>
                    <a:lnL w="0">
                      <a:noFill/>
                    </a:lnL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8975064"/>
                  </a:ext>
                </a:extLst>
              </a:tr>
              <a:tr h="5752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lnR w="0">
                      <a:noFill/>
                    </a:lnR>
                    <a:lnT w="57150">
                      <a:solidFill>
                        <a:schemeClr val="bg1"/>
                      </a:solidFill>
                    </a:lnT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57150">
                      <a:solidFill>
                        <a:schemeClr val="bg1"/>
                      </a:solidFill>
                    </a:lnT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>
                    <a:lnL w="0">
                      <a:noFill/>
                    </a:lnL>
                    <a:lnT w="57150">
                      <a:solidFill>
                        <a:schemeClr val="bg1"/>
                      </a:solidFill>
                    </a:lnT>
                    <a:lnB w="57150">
                      <a:solidFill>
                        <a:schemeClr val="bg1"/>
                      </a:solidFill>
                    </a:lnB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8688"/>
                  </a:ext>
                </a:extLst>
              </a:tr>
              <a:tr h="5752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R w="0">
                      <a:noFill/>
                    </a:lnR>
                    <a:lnT w="57150">
                      <a:solidFill>
                        <a:schemeClr val="bg1"/>
                      </a:solidFill>
                    </a:lnT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4056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57150">
                      <a:solidFill>
                        <a:schemeClr val="bg1"/>
                      </a:solidFill>
                    </a:lnT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4058</a:t>
                      </a:r>
                    </a:p>
                  </a:txBody>
                  <a:tcPr>
                    <a:lnL w="0">
                      <a:noFill/>
                    </a:lnL>
                    <a:lnT w="57150">
                      <a:solidFill>
                        <a:schemeClr val="bg1"/>
                      </a:solidFill>
                    </a:lnT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251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881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500000">
            <a:off x="10340587" y="-256513"/>
            <a:ext cx="1601642" cy="2292102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545" y="4256689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52" y="26602"/>
            <a:ext cx="1468885" cy="141329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4113D34-06D8-9AAC-BB44-A491DD4A9B09}"/>
              </a:ext>
            </a:extLst>
          </p:cNvPr>
          <p:cNvGrpSpPr/>
          <p:nvPr/>
        </p:nvGrpSpPr>
        <p:grpSpPr>
          <a:xfrm>
            <a:off x="3490218" y="333630"/>
            <a:ext cx="6541698" cy="560717"/>
            <a:chOff x="3231425" y="721819"/>
            <a:chExt cx="6541698" cy="5607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56A736A-5E53-91DC-3C25-6F8992643589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Example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4B46863-8343-376C-2BA0-C7A926779BDB}"/>
                </a:ext>
              </a:extLst>
            </p:cNvPr>
            <p:cNvSpPr/>
            <p:nvPr/>
          </p:nvSpPr>
          <p:spPr>
            <a:xfrm>
              <a:off x="4985463" y="721819"/>
              <a:ext cx="4787660" cy="56071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Pointers to pointers</a:t>
              </a:r>
            </a:p>
          </p:txBody>
        </p:sp>
      </p:grpSp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3360000">
            <a:off x="9732487" y="3631197"/>
            <a:ext cx="3325484" cy="3296730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306530D-9FE8-19B5-B4A9-3F62BC5C7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058274"/>
              </p:ext>
            </p:extLst>
          </p:nvPr>
        </p:nvGraphicFramePr>
        <p:xfrm>
          <a:off x="1049546" y="1322717"/>
          <a:ext cx="10145162" cy="4968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72581">
                  <a:extLst>
                    <a:ext uri="{9D8B030D-6E8A-4147-A177-3AD203B41FA5}">
                      <a16:colId xmlns:a16="http://schemas.microsoft.com/office/drawing/2014/main" val="3896008841"/>
                    </a:ext>
                  </a:extLst>
                </a:gridCol>
                <a:gridCol w="5072581">
                  <a:extLst>
                    <a:ext uri="{9D8B030D-6E8A-4147-A177-3AD203B41FA5}">
                      <a16:colId xmlns:a16="http://schemas.microsoft.com/office/drawing/2014/main" val="2430005469"/>
                    </a:ext>
                  </a:extLst>
                </a:gridCol>
              </a:tblGrid>
              <a:tr h="462510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void main ( ) </a:t>
                      </a:r>
                      <a:endParaRPr lang="en-US" sz="2000" b="1">
                        <a:latin typeface="Arial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{</a:t>
                      </a:r>
                      <a:endParaRPr lang="en-US" sz="2000" b="1">
                        <a:latin typeface="Arial"/>
                      </a:endParaRP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int a=2,*p,**q;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p=&amp;a;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q=&amp;p;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  <a:latin typeface="Arial"/>
                        </a:rPr>
                        <a:t>clrscr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( );</a:t>
                      </a:r>
                    </a:p>
                    <a:p>
                      <a:pPr lvl="1">
                        <a:buNone/>
                      </a:pPr>
                      <a:endParaRPr lang="en-US" sz="2000" b="1" dirty="0">
                        <a:solidFill>
                          <a:schemeClr val="bg1"/>
                        </a:solidFill>
                        <a:latin typeface="Arial"/>
                      </a:endParaRPr>
                    </a:p>
                    <a:p>
                      <a:pPr lvl="1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  <a:latin typeface="Arial"/>
                        </a:rPr>
                        <a:t>printf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("\n value of a = %d \n address of a = %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  <a:latin typeface="Arial"/>
                        </a:rPr>
                        <a:t>u",a,&amp;a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); </a:t>
                      </a:r>
                    </a:p>
                    <a:p>
                      <a:pPr lvl="1">
                        <a:buNone/>
                      </a:pPr>
                      <a:endParaRPr lang="en-US" sz="2000" b="0" i="0" u="none" strike="noStrike" noProof="0" dirty="0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 lvl="1">
                        <a:buNone/>
                      </a:pP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Arial"/>
                        </a:rPr>
                        <a:t>printf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("\n through *p value of a=%d \n address of a=%u",*</a:t>
                      </a: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Arial"/>
                        </a:rPr>
                        <a:t>p,p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); </a:t>
                      </a:r>
                      <a:endParaRPr lang="en-US" b="1">
                        <a:latin typeface="Arial"/>
                      </a:endParaRPr>
                    </a:p>
                    <a:p>
                      <a:pPr lvl="1">
                        <a:buNone/>
                      </a:pP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Arial"/>
                        </a:rPr>
                        <a:t>printf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("\n through **q value of a = %d \n address of a = %u",**q,*q); </a:t>
                      </a:r>
                      <a:endParaRPr lang="en-US" b="1">
                        <a:latin typeface="Arial"/>
                      </a:endParaRPr>
                    </a:p>
                    <a:p>
                      <a:pPr lvl="1">
                        <a:buNone/>
                      </a:pPr>
                      <a:endParaRPr lang="en-US" sz="2000" b="1" i="0" u="none" strike="noStrike" noProof="0" dirty="0">
                        <a:solidFill>
                          <a:schemeClr val="bg1"/>
                        </a:solidFill>
                        <a:latin typeface="Arial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Arial"/>
                        </a:rPr>
                        <a:t>}</a:t>
                      </a:r>
                    </a:p>
                  </a:txBody>
                  <a:tcPr>
                    <a:lnL w="57150">
                      <a:solidFill>
                        <a:srgbClr val="002060"/>
                      </a:solidFill>
                    </a:lnL>
                    <a:lnR w="57150">
                      <a:solidFill>
                        <a:srgbClr val="002060"/>
                      </a:solidFill>
                    </a:lnR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value of a=2 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address of a=4056</a:t>
                      </a:r>
                    </a:p>
                    <a:p>
                      <a:pPr lvl="0" algn="ctr">
                        <a:buNone/>
                      </a:pPr>
                      <a:endParaRPr lang="en-US" sz="2000" b="1" i="0" u="none" strike="noStrike" noProof="0" dirty="0">
                        <a:solidFill>
                          <a:schemeClr val="bg1"/>
                        </a:solidFill>
                        <a:latin typeface="Arial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through *p value of a=2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address of a=4056</a:t>
                      </a:r>
                    </a:p>
                    <a:p>
                      <a:pPr lvl="0" algn="ctr">
                        <a:buNone/>
                      </a:pPr>
                      <a:endParaRPr lang="en-US" sz="2000" b="1" i="0" u="none" strike="noStrike" noProof="0" dirty="0">
                        <a:solidFill>
                          <a:schemeClr val="bg1"/>
                        </a:solidFill>
                        <a:latin typeface="Arial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through **q value of a=2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address of a=4056</a:t>
                      </a:r>
                    </a:p>
                  </a:txBody>
                  <a:tcPr anchor="ctr">
                    <a:lnL w="57150">
                      <a:solidFill>
                        <a:srgbClr val="002060"/>
                      </a:solidFill>
                    </a:lnL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231685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BC2DDF59-BF82-0B0D-3529-657A7A650BC4}"/>
              </a:ext>
            </a:extLst>
          </p:cNvPr>
          <p:cNvSpPr/>
          <p:nvPr/>
        </p:nvSpPr>
        <p:spPr>
          <a:xfrm>
            <a:off x="1598156" y="1000738"/>
            <a:ext cx="3996905" cy="31630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source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325430-3865-4F98-0FCA-122C0AEF7089}"/>
              </a:ext>
            </a:extLst>
          </p:cNvPr>
          <p:cNvSpPr/>
          <p:nvPr/>
        </p:nvSpPr>
        <p:spPr>
          <a:xfrm>
            <a:off x="6903402" y="1000738"/>
            <a:ext cx="3278038" cy="31630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output</a:t>
            </a:r>
            <a:endParaRPr lang="en-US" dirty="0"/>
          </a:p>
        </p:txBody>
      </p:sp>
      <p:pic>
        <p:nvPicPr>
          <p:cNvPr id="11" name="Picture 10" descr="A thank you card with flowers and a blue ribbon&#10;&#10;Description automatically generated">
            <a:extLst>
              <a:ext uri="{FF2B5EF4-FFF2-40B4-BE49-F238E27FC236}">
                <a16:creationId xmlns:a16="http://schemas.microsoft.com/office/drawing/2014/main" id="{7AC09D22-911E-C99B-2806-45106EDB38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3506091" y="-1079739"/>
            <a:ext cx="4359215" cy="434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94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9320000">
            <a:off x="3094398" y="908053"/>
            <a:ext cx="1601642" cy="2292102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3360000">
            <a:off x="9919393" y="4105650"/>
            <a:ext cx="3325484" cy="3296730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4413" y="3178387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2193" y="127244"/>
            <a:ext cx="1468885" cy="1413294"/>
          </a:xfrm>
          <a:prstGeom prst="rect">
            <a:avLst/>
          </a:prstGeom>
        </p:spPr>
      </p:pic>
      <p:pic>
        <p:nvPicPr>
          <p:cNvPr id="2" name="Picture 1" descr="A thank you card with flowers and a blue ribbon&#10;&#10;Description automatically generated">
            <a:extLst>
              <a:ext uri="{FF2B5EF4-FFF2-40B4-BE49-F238E27FC236}">
                <a16:creationId xmlns:a16="http://schemas.microsoft.com/office/drawing/2014/main" id="{F8883516-C527-56CB-B417-4DF08EC41AC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3312543" y="-102079"/>
            <a:ext cx="5710686" cy="569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37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500000">
            <a:off x="3094398" y="908053"/>
            <a:ext cx="1601642" cy="2292102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80000">
            <a:off x="9299658" y="3379670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965061" y="616074"/>
            <a:ext cx="1468885" cy="1413294"/>
          </a:xfrm>
          <a:prstGeom prst="rect">
            <a:avLst/>
          </a:prstGeom>
        </p:spPr>
      </p:pic>
      <p:pic>
        <p:nvPicPr>
          <p:cNvPr id="2" name="Picture 1" descr="A thank you card with flowers and a blue ribbon&#10;&#10;Description automatically generated">
            <a:extLst>
              <a:ext uri="{FF2B5EF4-FFF2-40B4-BE49-F238E27FC236}">
                <a16:creationId xmlns:a16="http://schemas.microsoft.com/office/drawing/2014/main" id="{F8883516-C527-56CB-B417-4DF08EC41A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3312543" y="-102079"/>
            <a:ext cx="5710686" cy="5696309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 rot="3360000">
            <a:off x="-376356" y="-394037"/>
            <a:ext cx="5956540" cy="5913409"/>
          </a:xfrm>
          <a:prstGeom prst="rect">
            <a:avLst/>
          </a:prstGeom>
        </p:spPr>
      </p:pic>
      <p:sp>
        <p:nvSpPr>
          <p:cNvPr id="7" name="Scroll: Vertical 6">
            <a:extLst>
              <a:ext uri="{FF2B5EF4-FFF2-40B4-BE49-F238E27FC236}">
                <a16:creationId xmlns:a16="http://schemas.microsoft.com/office/drawing/2014/main" id="{E3BAEF57-D5BF-CB23-920A-5F5040FBAE83}"/>
              </a:ext>
            </a:extLst>
          </p:cNvPr>
          <p:cNvSpPr/>
          <p:nvPr/>
        </p:nvSpPr>
        <p:spPr>
          <a:xfrm>
            <a:off x="13491459" y="791601"/>
            <a:ext cx="4155055" cy="4456979"/>
          </a:xfrm>
          <a:prstGeom prst="verticalScroll">
            <a:avLst/>
          </a:prstGeom>
          <a:solidFill>
            <a:srgbClr val="000000">
              <a:alpha val="4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Sahitya </a:t>
            </a:r>
            <a:r>
              <a:rPr lang="en-US" sz="2800" b="1" err="1">
                <a:solidFill>
                  <a:schemeClr val="bg1"/>
                </a:solidFill>
              </a:rPr>
              <a:t>jiya</a:t>
            </a:r>
            <a:endParaRPr lang="en-US" sz="2800" b="1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Tulsi </a:t>
            </a:r>
            <a:r>
              <a:rPr lang="en-US" sz="2800" b="1" err="1">
                <a:solidFill>
                  <a:schemeClr val="bg1"/>
                </a:solidFill>
              </a:rPr>
              <a:t>kumari</a:t>
            </a:r>
            <a:endParaRPr lang="en-US" sz="2800" b="1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Santanu </a:t>
            </a:r>
            <a:r>
              <a:rPr lang="en-US" sz="2800" b="1" dirty="0" err="1">
                <a:solidFill>
                  <a:schemeClr val="bg1"/>
                </a:solidFill>
              </a:rPr>
              <a:t>sinha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Sneha Raj</a:t>
            </a:r>
          </a:p>
        </p:txBody>
      </p:sp>
    </p:spTree>
    <p:extLst>
      <p:ext uri="{BB962C8B-B14F-4D97-AF65-F5344CB8AC3E}">
        <p14:creationId xmlns:p14="http://schemas.microsoft.com/office/powerpoint/2010/main" val="3132533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A thank you card with flowers and a blue ribbon&#10;&#10;Description automatically generated">
            <a:extLst>
              <a:ext uri="{FF2B5EF4-FFF2-40B4-BE49-F238E27FC236}">
                <a16:creationId xmlns:a16="http://schemas.microsoft.com/office/drawing/2014/main" id="{F8883516-C527-56CB-B417-4DF08EC41A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020000">
            <a:off x="7525109" y="1939506"/>
            <a:ext cx="5710686" cy="5696309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3360000">
            <a:off x="4523995" y="1302243"/>
            <a:ext cx="5223295" cy="5165786"/>
          </a:xfrm>
          <a:prstGeom prst="rect">
            <a:avLst/>
          </a:prstGeom>
        </p:spPr>
      </p:pic>
      <p:sp>
        <p:nvSpPr>
          <p:cNvPr id="5" name="Scroll: Vertical 4">
            <a:extLst>
              <a:ext uri="{FF2B5EF4-FFF2-40B4-BE49-F238E27FC236}">
                <a16:creationId xmlns:a16="http://schemas.microsoft.com/office/drawing/2014/main" id="{00B9C889-6264-9A9A-5020-6EFE10C900B0}"/>
              </a:ext>
            </a:extLst>
          </p:cNvPr>
          <p:cNvSpPr/>
          <p:nvPr/>
        </p:nvSpPr>
        <p:spPr>
          <a:xfrm>
            <a:off x="379308" y="863488"/>
            <a:ext cx="4155055" cy="4456979"/>
          </a:xfrm>
          <a:prstGeom prst="verticalScroll">
            <a:avLst/>
          </a:prstGeom>
          <a:solidFill>
            <a:srgbClr val="000000">
              <a:alpha val="40000"/>
            </a:srgb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Sahitya </a:t>
            </a:r>
            <a:r>
              <a:rPr lang="en-US" sz="2800" b="1" dirty="0" err="1">
                <a:solidFill>
                  <a:schemeClr val="bg1"/>
                </a:solidFill>
              </a:rPr>
              <a:t>jiya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Tulsi </a:t>
            </a:r>
            <a:r>
              <a:rPr lang="en-US" sz="2800" b="1" dirty="0" err="1">
                <a:solidFill>
                  <a:schemeClr val="bg1"/>
                </a:solidFill>
              </a:rPr>
              <a:t>kumari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Santanu kr. </a:t>
            </a:r>
            <a:r>
              <a:rPr lang="en-US" sz="2800" b="1" dirty="0" err="1">
                <a:solidFill>
                  <a:schemeClr val="bg1"/>
                </a:solidFill>
              </a:rPr>
              <a:t>sinha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Sneha Raj</a:t>
            </a:r>
          </a:p>
        </p:txBody>
      </p:sp>
      <p:pic>
        <p:nvPicPr>
          <p:cNvPr id="13" name="Picture 12" descr="A cartoon of a brown owl&#10;&#10;Description automatically generated">
            <a:extLst>
              <a:ext uri="{FF2B5EF4-FFF2-40B4-BE49-F238E27FC236}">
                <a16:creationId xmlns:a16="http://schemas.microsoft.com/office/drawing/2014/main" id="{9BD38E70-09B2-8F1D-72DE-5555C12112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77023" y="4023508"/>
            <a:ext cx="1468885" cy="141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69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2877" y="4245458"/>
            <a:ext cx="2133604" cy="3054102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0C08A2B1-47FB-D9D0-E8CC-E2C695623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0000">
            <a:off x="56939" y="182587"/>
            <a:ext cx="1859662" cy="229839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586F632C-9B01-ED84-6CB7-B53BA92A6E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853708" y="155993"/>
            <a:ext cx="1138208" cy="1125749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6B3DD956-A041-45BC-D22A-E9D376DEEF1A}"/>
              </a:ext>
            </a:extLst>
          </p:cNvPr>
          <p:cNvGrpSpPr/>
          <p:nvPr/>
        </p:nvGrpSpPr>
        <p:grpSpPr>
          <a:xfrm>
            <a:off x="2043855" y="5098287"/>
            <a:ext cx="4385095" cy="531963"/>
            <a:chOff x="3165289" y="5069532"/>
            <a:chExt cx="4385095" cy="5319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FAFB6C9-61D7-CE95-CF5E-173D51FF8F13}"/>
                </a:ext>
              </a:extLst>
            </p:cNvPr>
            <p:cNvSpPr/>
            <p:nvPr/>
          </p:nvSpPr>
          <p:spPr>
            <a:xfrm>
              <a:off x="3165289" y="5069532"/>
              <a:ext cx="1696528" cy="53196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Figure</a:t>
              </a:r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B3B089-7CFF-5E7C-2F11-49CB7F113732}"/>
                </a:ext>
              </a:extLst>
            </p:cNvPr>
            <p:cNvSpPr/>
            <p:nvPr/>
          </p:nvSpPr>
          <p:spPr>
            <a:xfrm>
              <a:off x="4919327" y="5069532"/>
              <a:ext cx="2631057" cy="531963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Memory address</a:t>
              </a:r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37B3E2-3A1A-6480-876C-C23C9EA0E911}"/>
              </a:ext>
            </a:extLst>
          </p:cNvPr>
          <p:cNvGrpSpPr/>
          <p:nvPr/>
        </p:nvGrpSpPr>
        <p:grpSpPr>
          <a:xfrm>
            <a:off x="6753878" y="5092536"/>
            <a:ext cx="4356340" cy="546340"/>
            <a:chOff x="3231425" y="721819"/>
            <a:chExt cx="4356340" cy="5463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DBD3208-0957-80AC-776E-2359E81A1DE1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Figure</a:t>
              </a:r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1854EC0-B8AE-F244-80B0-3817AF42B6C3}"/>
                </a:ext>
              </a:extLst>
            </p:cNvPr>
            <p:cNvSpPr/>
            <p:nvPr/>
          </p:nvSpPr>
          <p:spPr>
            <a:xfrm>
              <a:off x="4985463" y="721819"/>
              <a:ext cx="2602302" cy="54634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Memory allocated</a:t>
              </a:r>
              <a:endParaRPr lang="en-US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8AE34E6-B723-EE75-A2E8-780ABD729C36}"/>
              </a:ext>
            </a:extLst>
          </p:cNvPr>
          <p:cNvGrpSpPr/>
          <p:nvPr/>
        </p:nvGrpSpPr>
        <p:grpSpPr>
          <a:xfrm>
            <a:off x="2130118" y="1374549"/>
            <a:ext cx="3795623" cy="3278039"/>
            <a:chOff x="4013552" y="1618964"/>
            <a:chExt cx="3795623" cy="3278039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DFB97BC-DB8F-BBBC-B929-111BE0946C76}"/>
                </a:ext>
              </a:extLst>
            </p:cNvPr>
            <p:cNvSpPr/>
            <p:nvPr/>
          </p:nvSpPr>
          <p:spPr>
            <a:xfrm>
              <a:off x="5465666" y="2222815"/>
              <a:ext cx="2343509" cy="416944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CD95C9D-2A2D-1338-A427-056F779A5D4E}"/>
                </a:ext>
              </a:extLst>
            </p:cNvPr>
            <p:cNvSpPr/>
            <p:nvPr/>
          </p:nvSpPr>
          <p:spPr>
            <a:xfrm>
              <a:off x="5465665" y="3775569"/>
              <a:ext cx="2343509" cy="38819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2B9E562-1F5F-21DB-5F69-AE031C839CD7}"/>
                </a:ext>
              </a:extLst>
            </p:cNvPr>
            <p:cNvSpPr/>
            <p:nvPr/>
          </p:nvSpPr>
          <p:spPr>
            <a:xfrm>
              <a:off x="5465666" y="2611003"/>
              <a:ext cx="2343509" cy="38819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310C0D9-3DFB-AA7C-7429-16CD0015812E}"/>
                </a:ext>
              </a:extLst>
            </p:cNvPr>
            <p:cNvSpPr/>
            <p:nvPr/>
          </p:nvSpPr>
          <p:spPr>
            <a:xfrm>
              <a:off x="5465665" y="2999192"/>
              <a:ext cx="2343509" cy="38819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B32BA2D-3867-AB9D-45E0-77EBEF3E8459}"/>
                </a:ext>
              </a:extLst>
            </p:cNvPr>
            <p:cNvSpPr/>
            <p:nvPr/>
          </p:nvSpPr>
          <p:spPr>
            <a:xfrm>
              <a:off x="5465666" y="3387381"/>
              <a:ext cx="2343509" cy="38819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20C1041-79A1-2C0D-FD03-B12B8F5CBB3D}"/>
                </a:ext>
              </a:extLst>
            </p:cNvPr>
            <p:cNvSpPr/>
            <p:nvPr/>
          </p:nvSpPr>
          <p:spPr>
            <a:xfrm>
              <a:off x="5465665" y="4163757"/>
              <a:ext cx="2343509" cy="733246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en-US" sz="2400" b="1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DAC242D-3905-011D-C09E-29136FC0CADB}"/>
                </a:ext>
              </a:extLst>
            </p:cNvPr>
            <p:cNvSpPr/>
            <p:nvPr/>
          </p:nvSpPr>
          <p:spPr>
            <a:xfrm>
              <a:off x="4545514" y="2222814"/>
              <a:ext cx="920151" cy="416944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1CC8730-19EA-22B6-D018-B30BD8308522}"/>
                </a:ext>
              </a:extLst>
            </p:cNvPr>
            <p:cNvSpPr/>
            <p:nvPr/>
          </p:nvSpPr>
          <p:spPr>
            <a:xfrm>
              <a:off x="4545513" y="2999191"/>
              <a:ext cx="920151" cy="388190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902ECBA-778C-3690-0229-2F2BF9ACDEDD}"/>
                </a:ext>
              </a:extLst>
            </p:cNvPr>
            <p:cNvSpPr/>
            <p:nvPr/>
          </p:nvSpPr>
          <p:spPr>
            <a:xfrm>
              <a:off x="4545514" y="3387380"/>
              <a:ext cx="920151" cy="388190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|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ADE4FEE-4345-BD2E-4BFA-AF46002AB5D4}"/>
                </a:ext>
              </a:extLst>
            </p:cNvPr>
            <p:cNvSpPr/>
            <p:nvPr/>
          </p:nvSpPr>
          <p:spPr>
            <a:xfrm>
              <a:off x="4545513" y="4163756"/>
              <a:ext cx="920151" cy="733246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|</a:t>
              </a:r>
            </a:p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65535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6D94BA1-E6A4-9850-8D4F-4B9CAAD7256F}"/>
                </a:ext>
              </a:extLst>
            </p:cNvPr>
            <p:cNvSpPr/>
            <p:nvPr/>
          </p:nvSpPr>
          <p:spPr>
            <a:xfrm>
              <a:off x="4545514" y="2639757"/>
              <a:ext cx="920151" cy="388190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60133D1-5A36-2F47-A703-0A84B0B27084}"/>
                </a:ext>
              </a:extLst>
            </p:cNvPr>
            <p:cNvSpPr/>
            <p:nvPr/>
          </p:nvSpPr>
          <p:spPr>
            <a:xfrm>
              <a:off x="4545514" y="3775569"/>
              <a:ext cx="920151" cy="388190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|</a:t>
              </a:r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E41162D-A671-DC5C-014C-C0E85B1BE4E2}"/>
                </a:ext>
              </a:extLst>
            </p:cNvPr>
            <p:cNvSpPr/>
            <p:nvPr/>
          </p:nvSpPr>
          <p:spPr>
            <a:xfrm>
              <a:off x="4013552" y="1618964"/>
              <a:ext cx="1437735" cy="431321"/>
            </a:xfrm>
            <a:prstGeom prst="rect">
              <a:avLst/>
            </a:prstGeom>
            <a:solidFill>
              <a:srgbClr val="000000">
                <a:alpha val="40000"/>
              </a:srgb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Address</a:t>
              </a: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7622A958-386B-29C4-4239-B13ADECD9ED6}"/>
              </a:ext>
            </a:extLst>
          </p:cNvPr>
          <p:cNvSpPr/>
          <p:nvPr/>
        </p:nvSpPr>
        <p:spPr>
          <a:xfrm>
            <a:off x="7377854" y="2495984"/>
            <a:ext cx="2343509" cy="41694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65550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E6A55A4-23CD-AF5D-6B98-8206DB334EB8}"/>
              </a:ext>
            </a:extLst>
          </p:cNvPr>
          <p:cNvSpPr/>
          <p:nvPr/>
        </p:nvSpPr>
        <p:spPr>
          <a:xfrm>
            <a:off x="7377853" y="4048738"/>
            <a:ext cx="2343509" cy="3881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65554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5871FA5-3735-5D40-39FF-8169CA648AE1}"/>
              </a:ext>
            </a:extLst>
          </p:cNvPr>
          <p:cNvSpPr/>
          <p:nvPr/>
        </p:nvSpPr>
        <p:spPr>
          <a:xfrm>
            <a:off x="7377854" y="2884172"/>
            <a:ext cx="2343509" cy="3881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65551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4F372E6-E78C-000E-916B-17438C027B69}"/>
              </a:ext>
            </a:extLst>
          </p:cNvPr>
          <p:cNvSpPr/>
          <p:nvPr/>
        </p:nvSpPr>
        <p:spPr>
          <a:xfrm>
            <a:off x="7377853" y="3272361"/>
            <a:ext cx="2343509" cy="3881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65552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79AD63E-B18B-8429-EDCC-9BA266EAC7A7}"/>
              </a:ext>
            </a:extLst>
          </p:cNvPr>
          <p:cNvSpPr/>
          <p:nvPr/>
        </p:nvSpPr>
        <p:spPr>
          <a:xfrm>
            <a:off x="7377854" y="3660550"/>
            <a:ext cx="2343509" cy="3881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65553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A092DD-A842-4CFE-1AA7-2EBC48CAB3CC}"/>
              </a:ext>
            </a:extLst>
          </p:cNvPr>
          <p:cNvSpPr/>
          <p:nvPr/>
        </p:nvSpPr>
        <p:spPr>
          <a:xfrm>
            <a:off x="7004041" y="2711644"/>
            <a:ext cx="373813" cy="3594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5129280-6468-25C5-CC6C-FC26BAC707AE}"/>
              </a:ext>
            </a:extLst>
          </p:cNvPr>
          <p:cNvSpPr/>
          <p:nvPr/>
        </p:nvSpPr>
        <p:spPr>
          <a:xfrm>
            <a:off x="7004040" y="3444889"/>
            <a:ext cx="373813" cy="4025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A2792E0-174D-AB16-1D69-99411F7167FB}"/>
              </a:ext>
            </a:extLst>
          </p:cNvPr>
          <p:cNvSpPr/>
          <p:nvPr/>
        </p:nvSpPr>
        <p:spPr>
          <a:xfrm>
            <a:off x="6385814" y="2697266"/>
            <a:ext cx="373813" cy="35943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x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347E58A-03A4-A32D-1626-394EEEF1CD46}"/>
              </a:ext>
            </a:extLst>
          </p:cNvPr>
          <p:cNvSpPr/>
          <p:nvPr/>
        </p:nvSpPr>
        <p:spPr>
          <a:xfrm>
            <a:off x="6385813" y="3430511"/>
            <a:ext cx="373813" cy="4025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y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B92E20A-FE49-F3FF-BCB7-4A9C320FD858}"/>
              </a:ext>
            </a:extLst>
          </p:cNvPr>
          <p:cNvSpPr/>
          <p:nvPr/>
        </p:nvSpPr>
        <p:spPr>
          <a:xfrm>
            <a:off x="6385812" y="4048737"/>
            <a:ext cx="373813" cy="4025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c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146EC7C-A57B-7CDD-DF45-7BF7628419B2}"/>
              </a:ext>
            </a:extLst>
          </p:cNvPr>
          <p:cNvCxnSpPr/>
          <p:nvPr/>
        </p:nvCxnSpPr>
        <p:spPr>
          <a:xfrm>
            <a:off x="6760233" y="2871159"/>
            <a:ext cx="310551" cy="8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220919" y="1795013"/>
            <a:ext cx="3253597" cy="3267974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6AA95E5-B6BF-65BC-228F-B475145FE960}"/>
              </a:ext>
            </a:extLst>
          </p:cNvPr>
          <p:cNvCxnSpPr>
            <a:cxnSpLocks/>
          </p:cNvCxnSpPr>
          <p:nvPr/>
        </p:nvCxnSpPr>
        <p:spPr>
          <a:xfrm>
            <a:off x="6760232" y="3647536"/>
            <a:ext cx="310551" cy="8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6E97326-C2A3-94C4-674E-EA8617162027}"/>
              </a:ext>
            </a:extLst>
          </p:cNvPr>
          <p:cNvCxnSpPr>
            <a:cxnSpLocks/>
          </p:cNvCxnSpPr>
          <p:nvPr/>
        </p:nvCxnSpPr>
        <p:spPr>
          <a:xfrm>
            <a:off x="6760233" y="4251385"/>
            <a:ext cx="684362" cy="8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9D56CCF2-D128-25B2-606C-DA559A3DCD92}"/>
              </a:ext>
            </a:extLst>
          </p:cNvPr>
          <p:cNvSpPr/>
          <p:nvPr/>
        </p:nvSpPr>
        <p:spPr>
          <a:xfrm>
            <a:off x="7377853" y="1547078"/>
            <a:ext cx="2343509" cy="646981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int </a:t>
            </a:r>
            <a:r>
              <a:rPr lang="en-US" sz="2400" b="1" err="1">
                <a:solidFill>
                  <a:schemeClr val="bg1"/>
                </a:solidFill>
              </a:rPr>
              <a:t>x,y</a:t>
            </a:r>
            <a:r>
              <a:rPr lang="en-US" sz="2400" b="1" dirty="0">
                <a:solidFill>
                  <a:schemeClr val="bg1"/>
                </a:solidFill>
              </a:rPr>
              <a:t>;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char c;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EB167466-6207-E6CF-E9A0-D4C1A84186FE}"/>
              </a:ext>
            </a:extLst>
          </p:cNvPr>
          <p:cNvGrpSpPr/>
          <p:nvPr/>
        </p:nvGrpSpPr>
        <p:grpSpPr>
          <a:xfrm>
            <a:off x="3323439" y="339381"/>
            <a:ext cx="4873925" cy="531963"/>
            <a:chOff x="2877741" y="425645"/>
            <a:chExt cx="4873925" cy="53196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618842E5-EF89-3A56-90AF-F8AED2B9C500}"/>
                </a:ext>
              </a:extLst>
            </p:cNvPr>
            <p:cNvSpPr/>
            <p:nvPr/>
          </p:nvSpPr>
          <p:spPr>
            <a:xfrm>
              <a:off x="2877741" y="425645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  <a:endParaRPr lang="en-US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D7F8FFE-B4E4-936A-004A-70D2D20DEF6E}"/>
                </a:ext>
              </a:extLst>
            </p:cNvPr>
            <p:cNvSpPr/>
            <p:nvPr/>
          </p:nvSpPr>
          <p:spPr>
            <a:xfrm>
              <a:off x="4631779" y="425645"/>
              <a:ext cx="3119887" cy="53196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/>
                <a:t>Pointers and Address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9060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-2760000">
            <a:off x="586025" y="4612032"/>
            <a:ext cx="1802924" cy="2608404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-1680000">
            <a:off x="324066" y="-71720"/>
            <a:ext cx="2319069" cy="2290315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A28448C7-F4C9-26EF-DDFE-E67348256F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0413" y="15368"/>
            <a:ext cx="1859663" cy="2341526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1BDD143F-76DB-43D9-1FFF-99FA8A8195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566160" y="5159314"/>
            <a:ext cx="1670170" cy="164333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3558CA2-86DA-1393-0F77-BC1EC6F79B70}"/>
              </a:ext>
            </a:extLst>
          </p:cNvPr>
          <p:cNvGrpSpPr/>
          <p:nvPr/>
        </p:nvGrpSpPr>
        <p:grpSpPr>
          <a:xfrm>
            <a:off x="2958256" y="333630"/>
            <a:ext cx="6081623" cy="546340"/>
            <a:chOff x="3231425" y="721819"/>
            <a:chExt cx="6081623" cy="5463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97BFC0-E237-93DF-C7DD-75FC63A85C2B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Figure</a:t>
              </a:r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7769124-4714-250B-18F6-0603E860206C}"/>
                </a:ext>
              </a:extLst>
            </p:cNvPr>
            <p:cNvSpPr/>
            <p:nvPr/>
          </p:nvSpPr>
          <p:spPr>
            <a:xfrm>
              <a:off x="4985463" y="721819"/>
              <a:ext cx="4327585" cy="54634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Variable value and its address</a:t>
              </a:r>
              <a:endParaRPr lang="en-US" dirty="0"/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139A98-1DA5-27FA-287A-3C4DFD33E9B1}"/>
              </a:ext>
            </a:extLst>
          </p:cNvPr>
          <p:cNvCxnSpPr>
            <a:cxnSpLocks/>
          </p:cNvCxnSpPr>
          <p:nvPr/>
        </p:nvCxnSpPr>
        <p:spPr>
          <a:xfrm flipH="1">
            <a:off x="4373371" y="3676291"/>
            <a:ext cx="517" cy="310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F440DA2-46B3-6CF4-93F4-1A9E33B8AE6C}"/>
              </a:ext>
            </a:extLst>
          </p:cNvPr>
          <p:cNvSpPr/>
          <p:nvPr/>
        </p:nvSpPr>
        <p:spPr>
          <a:xfrm>
            <a:off x="5537551" y="3890588"/>
            <a:ext cx="2760452" cy="83388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Address of variable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049A5E-C5C6-4D9F-504C-8E7E644A10C2}"/>
              </a:ext>
            </a:extLst>
          </p:cNvPr>
          <p:cNvSpPr/>
          <p:nvPr/>
        </p:nvSpPr>
        <p:spPr>
          <a:xfrm>
            <a:off x="3884152" y="3948096"/>
            <a:ext cx="1020794" cy="38818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4066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778750B-E489-3DD8-5B4D-6378F17271F5}"/>
              </a:ext>
            </a:extLst>
          </p:cNvPr>
          <p:cNvCxnSpPr>
            <a:cxnSpLocks/>
          </p:cNvCxnSpPr>
          <p:nvPr/>
        </p:nvCxnSpPr>
        <p:spPr>
          <a:xfrm>
            <a:off x="4848044" y="4337649"/>
            <a:ext cx="684362" cy="8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714144-4211-5A3A-A220-AFE8318F32DF}"/>
              </a:ext>
            </a:extLst>
          </p:cNvPr>
          <p:cNvGrpSpPr/>
          <p:nvPr/>
        </p:nvGrpSpPr>
        <p:grpSpPr>
          <a:xfrm>
            <a:off x="3884151" y="2524737"/>
            <a:ext cx="4356342" cy="388191"/>
            <a:chOff x="5738831" y="4048737"/>
            <a:chExt cx="4356342" cy="38819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1F0DF36-7755-904C-79AC-8002B1798644}"/>
                </a:ext>
              </a:extLst>
            </p:cNvPr>
            <p:cNvSpPr/>
            <p:nvPr/>
          </p:nvSpPr>
          <p:spPr>
            <a:xfrm>
              <a:off x="7377853" y="4048738"/>
              <a:ext cx="2717320" cy="388190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Variable name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32C7CA2-C1C8-C3CA-301B-9D3D8971686F}"/>
                </a:ext>
              </a:extLst>
            </p:cNvPr>
            <p:cNvSpPr/>
            <p:nvPr/>
          </p:nvSpPr>
          <p:spPr>
            <a:xfrm>
              <a:off x="5738831" y="4048737"/>
              <a:ext cx="1020794" cy="388188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NUM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2F2BE2B-6C60-519A-05A2-98D410C258ED}"/>
                </a:ext>
              </a:extLst>
            </p:cNvPr>
            <p:cNvCxnSpPr>
              <a:cxnSpLocks/>
            </p:cNvCxnSpPr>
            <p:nvPr/>
          </p:nvCxnSpPr>
          <p:spPr>
            <a:xfrm>
              <a:off x="6760233" y="4251385"/>
              <a:ext cx="684362" cy="86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55B3C829-D81C-8B13-FA92-637A2B78F6BD}"/>
              </a:ext>
            </a:extLst>
          </p:cNvPr>
          <p:cNvSpPr/>
          <p:nvPr/>
        </p:nvSpPr>
        <p:spPr>
          <a:xfrm>
            <a:off x="5538365" y="3243606"/>
            <a:ext cx="2702129" cy="38819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Value of variable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52AF602-9183-57D6-553C-287001CB3E41}"/>
              </a:ext>
            </a:extLst>
          </p:cNvPr>
          <p:cNvSpPr/>
          <p:nvPr/>
        </p:nvSpPr>
        <p:spPr>
          <a:xfrm>
            <a:off x="3884152" y="3243605"/>
            <a:ext cx="1021049" cy="38818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20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D7DD5D8-AA3B-4536-5491-6B2B0CEEC7A5}"/>
              </a:ext>
            </a:extLst>
          </p:cNvPr>
          <p:cNvCxnSpPr>
            <a:cxnSpLocks/>
          </p:cNvCxnSpPr>
          <p:nvPr/>
        </p:nvCxnSpPr>
        <p:spPr>
          <a:xfrm>
            <a:off x="4905851" y="3431876"/>
            <a:ext cx="732727" cy="86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A6A3152-EC40-1464-4582-B96536FBB49F}"/>
              </a:ext>
            </a:extLst>
          </p:cNvPr>
          <p:cNvCxnSpPr>
            <a:cxnSpLocks/>
          </p:cNvCxnSpPr>
          <p:nvPr/>
        </p:nvCxnSpPr>
        <p:spPr>
          <a:xfrm flipH="1">
            <a:off x="4402125" y="2943045"/>
            <a:ext cx="517" cy="310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A6696DEC-D7CA-EEE3-D0F5-BE1F68898DDE}"/>
              </a:ext>
            </a:extLst>
          </p:cNvPr>
          <p:cNvSpPr/>
          <p:nvPr/>
        </p:nvSpPr>
        <p:spPr>
          <a:xfrm>
            <a:off x="3898529" y="4336284"/>
            <a:ext cx="1021049" cy="38818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4067</a:t>
            </a:r>
          </a:p>
        </p:txBody>
      </p:sp>
    </p:spTree>
    <p:extLst>
      <p:ext uri="{BB962C8B-B14F-4D97-AF65-F5344CB8AC3E}">
        <p14:creationId xmlns:p14="http://schemas.microsoft.com/office/powerpoint/2010/main" val="412630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-1620000">
            <a:off x="430253" y="59444"/>
            <a:ext cx="1587264" cy="2263347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3000000">
            <a:off x="9266652" y="4581054"/>
            <a:ext cx="2247182" cy="2376577"/>
          </a:xfrm>
          <a:prstGeom prst="rect">
            <a:avLst/>
          </a:prstGeom>
        </p:spPr>
      </p:pic>
      <p:pic>
        <p:nvPicPr>
          <p:cNvPr id="22" name="Picture 21" descr="Clipart - Puppy Cartoon">
            <a:extLst>
              <a:ext uri="{FF2B5EF4-FFF2-40B4-BE49-F238E27FC236}">
                <a16:creationId xmlns:a16="http://schemas.microsoft.com/office/drawing/2014/main" id="{DD9E24BE-4146-5B7C-79B8-C43B9289CF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0413" y="15368"/>
            <a:ext cx="1859663" cy="2341526"/>
          </a:xfrm>
          <a:prstGeom prst="rect">
            <a:avLst/>
          </a:prstGeom>
        </p:spPr>
      </p:pic>
      <p:pic>
        <p:nvPicPr>
          <p:cNvPr id="23" name="Picture 22" descr="A cartoon of a brown owl&#10;&#10;Description automatically generated">
            <a:extLst>
              <a:ext uri="{FF2B5EF4-FFF2-40B4-BE49-F238E27FC236}">
                <a16:creationId xmlns:a16="http://schemas.microsoft.com/office/drawing/2014/main" id="{56F27DB4-E470-2930-7514-791006223D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00085" y="4943654"/>
            <a:ext cx="1670170" cy="16433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30BB92A-4DB7-A485-514D-785199DFC108}"/>
              </a:ext>
            </a:extLst>
          </p:cNvPr>
          <p:cNvGrpSpPr/>
          <p:nvPr/>
        </p:nvGrpSpPr>
        <p:grpSpPr>
          <a:xfrm>
            <a:off x="2958256" y="333630"/>
            <a:ext cx="6081623" cy="546340"/>
            <a:chOff x="3231425" y="721819"/>
            <a:chExt cx="6081623" cy="5463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896A3F5-BA32-E8B2-D887-8FA0B4952BCF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2CBE48-A7EB-4EB1-31CD-E36F5B0D7483}"/>
                </a:ext>
              </a:extLst>
            </p:cNvPr>
            <p:cNvSpPr/>
            <p:nvPr/>
          </p:nvSpPr>
          <p:spPr>
            <a:xfrm>
              <a:off x="4985463" y="721819"/>
              <a:ext cx="4327585" cy="54634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Wild Pointers</a:t>
              </a:r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2B4806-9A02-04CF-A6B6-524A64F014EA}"/>
              </a:ext>
            </a:extLst>
          </p:cNvPr>
          <p:cNvGrpSpPr/>
          <p:nvPr/>
        </p:nvGrpSpPr>
        <p:grpSpPr>
          <a:xfrm>
            <a:off x="2679335" y="2455728"/>
            <a:ext cx="6584830" cy="1969698"/>
            <a:chOff x="3231425" y="721819"/>
            <a:chExt cx="6584830" cy="196969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3EA5D6-5A7F-E1CD-D6F3-38A5B22701D0}"/>
                </a:ext>
              </a:extLst>
            </p:cNvPr>
            <p:cNvSpPr/>
            <p:nvPr/>
          </p:nvSpPr>
          <p:spPr>
            <a:xfrm>
              <a:off x="3231425" y="721819"/>
              <a:ext cx="1710905" cy="196969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Wild pointer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5D6F2B2-A313-982C-39B9-E77A8015E033}"/>
                </a:ext>
              </a:extLst>
            </p:cNvPr>
            <p:cNvSpPr/>
            <p:nvPr/>
          </p:nvSpPr>
          <p:spPr>
            <a:xfrm>
              <a:off x="4985463" y="721819"/>
              <a:ext cx="4830792" cy="196969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When a pointer points to an unallocated memory location or data value whose memory is de-allocated, such a pointer is called a wild pointer.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47635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9980000">
            <a:off x="10523159" y="4775218"/>
            <a:ext cx="1587264" cy="2263347"/>
          </a:xfrm>
          <a:prstGeom prst="rect">
            <a:avLst/>
          </a:prstGeom>
        </p:spPr>
      </p:pic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3000000">
            <a:off x="424576" y="-62833"/>
            <a:ext cx="2247182" cy="2376577"/>
          </a:xfrm>
          <a:prstGeom prst="rect">
            <a:avLst/>
          </a:prstGeom>
        </p:spPr>
      </p:pic>
      <p:pic>
        <p:nvPicPr>
          <p:cNvPr id="22" name="Picture 21" descr="Clipart - Puppy Cartoon">
            <a:extLst>
              <a:ext uri="{FF2B5EF4-FFF2-40B4-BE49-F238E27FC236}">
                <a16:creationId xmlns:a16="http://schemas.microsoft.com/office/drawing/2014/main" id="{DD9E24BE-4146-5B7C-79B8-C43B9289CF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493" y="4544236"/>
            <a:ext cx="1859663" cy="2341526"/>
          </a:xfrm>
          <a:prstGeom prst="rect">
            <a:avLst/>
          </a:prstGeom>
        </p:spPr>
      </p:pic>
      <p:pic>
        <p:nvPicPr>
          <p:cNvPr id="23" name="Picture 22" descr="A cartoon of a brown owl&#10;&#10;Description automatically generated">
            <a:extLst>
              <a:ext uri="{FF2B5EF4-FFF2-40B4-BE49-F238E27FC236}">
                <a16:creationId xmlns:a16="http://schemas.microsoft.com/office/drawing/2014/main" id="{56F27DB4-E470-2930-7514-791006223D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393632" y="-2157"/>
            <a:ext cx="1670170" cy="16433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30BB92A-4DB7-A485-514D-785199DFC108}"/>
              </a:ext>
            </a:extLst>
          </p:cNvPr>
          <p:cNvGrpSpPr/>
          <p:nvPr/>
        </p:nvGrpSpPr>
        <p:grpSpPr>
          <a:xfrm>
            <a:off x="2958256" y="333630"/>
            <a:ext cx="6081623" cy="546340"/>
            <a:chOff x="3231425" y="721819"/>
            <a:chExt cx="6081623" cy="5463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896A3F5-BA32-E8B2-D887-8FA0B4952BCF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2CBE48-A7EB-4EB1-31CD-E36F5B0D7483}"/>
                </a:ext>
              </a:extLst>
            </p:cNvPr>
            <p:cNvSpPr/>
            <p:nvPr/>
          </p:nvSpPr>
          <p:spPr>
            <a:xfrm>
              <a:off x="4985463" y="721819"/>
              <a:ext cx="4327585" cy="54634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Wild Pointers</a:t>
              </a:r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2B4806-9A02-04CF-A6B6-524A64F014EA}"/>
              </a:ext>
            </a:extLst>
          </p:cNvPr>
          <p:cNvGrpSpPr/>
          <p:nvPr/>
        </p:nvGrpSpPr>
        <p:grpSpPr>
          <a:xfrm>
            <a:off x="2449297" y="1377426"/>
            <a:ext cx="6584830" cy="1969698"/>
            <a:chOff x="3231425" y="721819"/>
            <a:chExt cx="6584830" cy="196969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3EA5D6-5A7F-E1CD-D6F3-38A5B22701D0}"/>
                </a:ext>
              </a:extLst>
            </p:cNvPr>
            <p:cNvSpPr/>
            <p:nvPr/>
          </p:nvSpPr>
          <p:spPr>
            <a:xfrm>
              <a:off x="3231425" y="721819"/>
              <a:ext cx="1710905" cy="196969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Wild pointer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5D6F2B2-A313-982C-39B9-E77A8015E033}"/>
                </a:ext>
              </a:extLst>
            </p:cNvPr>
            <p:cNvSpPr/>
            <p:nvPr/>
          </p:nvSpPr>
          <p:spPr>
            <a:xfrm>
              <a:off x="4985463" y="721819"/>
              <a:ext cx="4830792" cy="196969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When a pointer points to an unallocated memory location or data value whose memory is de-allocated, such a pointer is called a wild pointer.</a:t>
              </a:r>
              <a:endParaRPr lang="en-US" dirty="0"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83C2314-1E75-56B9-E959-68E480B17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815827"/>
              </p:ext>
            </p:extLst>
          </p:nvPr>
        </p:nvGraphicFramePr>
        <p:xfrm>
          <a:off x="2040435" y="4029168"/>
          <a:ext cx="8168640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260880359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3387267529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3907631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Pointer declared but not initialized</a:t>
                      </a:r>
                    </a:p>
                  </a:txBody>
                  <a:tcPr marL="137160" marR="137160" marT="137160" marB="137160" anchor="ctr">
                    <a:lnR w="57150">
                      <a:solidFill>
                        <a:schemeClr val="bg1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Pointer alternation</a:t>
                      </a:r>
                      <a:endParaRPr lang="en-US" sz="2400" dirty="0"/>
                    </a:p>
                  </a:txBody>
                  <a:tcPr marL="137160" marR="137160" marT="137160" marB="137160" anchor="ctr">
                    <a:lnL w="57150">
                      <a:solidFill>
                        <a:schemeClr val="bg1"/>
                      </a:solidFill>
                    </a:lnL>
                    <a:lnR w="57150">
                      <a:solidFill>
                        <a:schemeClr val="bg1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Accessing the </a:t>
                      </a:r>
                      <a:r>
                        <a:rPr lang="en-US" sz="2400"/>
                        <a:t>destroyed data</a:t>
                      </a:r>
                      <a:endParaRPr lang="en-US" sz="2400" dirty="0"/>
                    </a:p>
                  </a:txBody>
                  <a:tcPr marL="137160" marR="137160" marT="137160" marB="137160" anchor="ctr">
                    <a:lnL w="57150">
                      <a:solidFill>
                        <a:schemeClr val="bg1"/>
                      </a:solidFill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64181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152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500000">
            <a:off x="10340587" y="-256513"/>
            <a:ext cx="1601642" cy="2292102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545" y="4256689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612042" y="5144942"/>
            <a:ext cx="1468885" cy="141329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4113D34-06D8-9AAC-BB44-A491DD4A9B09}"/>
              </a:ext>
            </a:extLst>
          </p:cNvPr>
          <p:cNvGrpSpPr/>
          <p:nvPr/>
        </p:nvGrpSpPr>
        <p:grpSpPr>
          <a:xfrm>
            <a:off x="3490218" y="333630"/>
            <a:ext cx="6541698" cy="560717"/>
            <a:chOff x="3231425" y="721819"/>
            <a:chExt cx="6541698" cy="5607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56A736A-5E53-91DC-3C25-6F8992643589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4B46863-8343-376C-2BA0-C7A926779BDB}"/>
                </a:ext>
              </a:extLst>
            </p:cNvPr>
            <p:cNvSpPr/>
            <p:nvPr/>
          </p:nvSpPr>
          <p:spPr>
            <a:xfrm>
              <a:off x="4985463" y="721819"/>
              <a:ext cx="4787660" cy="56071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 declared but not initialized</a:t>
              </a:r>
            </a:p>
          </p:txBody>
        </p:sp>
      </p:grpSp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3360000">
            <a:off x="933544" y="-308199"/>
            <a:ext cx="3325484" cy="3296730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306530D-9FE8-19B5-B4A9-3F62BC5C7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657302"/>
              </p:ext>
            </p:extLst>
          </p:nvPr>
        </p:nvGraphicFramePr>
        <p:xfrm>
          <a:off x="2674188" y="3436188"/>
          <a:ext cx="8097752" cy="265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48876">
                  <a:extLst>
                    <a:ext uri="{9D8B030D-6E8A-4147-A177-3AD203B41FA5}">
                      <a16:colId xmlns:a16="http://schemas.microsoft.com/office/drawing/2014/main" val="324204767"/>
                    </a:ext>
                  </a:extLst>
                </a:gridCol>
                <a:gridCol w="4048876">
                  <a:extLst>
                    <a:ext uri="{9D8B030D-6E8A-4147-A177-3AD203B41FA5}">
                      <a16:colId xmlns:a16="http://schemas.microsoft.com/office/drawing/2014/main" val="3896008841"/>
                    </a:ext>
                  </a:extLst>
                </a:gridCol>
              </a:tblGrid>
              <a:tr h="22397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void main ( )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{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 k , *x;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clrscr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( );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for ( k=0; k&lt;=3;k++)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printf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("%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u",x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[k]);</a:t>
                      </a:r>
                    </a:p>
                    <a:p>
                      <a:pPr lvl="0">
                        <a:buNone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}</a:t>
                      </a:r>
                    </a:p>
                  </a:txBody>
                  <a:tcPr>
                    <a:lnR w="57150">
                      <a:solidFill>
                        <a:srgbClr val="002060"/>
                      </a:solidFill>
                    </a:lnR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7272  24330  30559  27753</a:t>
                      </a:r>
                      <a:endParaRPr lang="en-US" dirty="0"/>
                    </a:p>
                  </a:txBody>
                  <a:tcPr>
                    <a:lnL w="57150">
                      <a:solidFill>
                        <a:srgbClr val="002060"/>
                      </a:solidFill>
                    </a:lnL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231685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BC2DDF59-BF82-0B0D-3529-657A7A650BC4}"/>
              </a:ext>
            </a:extLst>
          </p:cNvPr>
          <p:cNvSpPr/>
          <p:nvPr/>
        </p:nvSpPr>
        <p:spPr>
          <a:xfrm>
            <a:off x="2676459" y="2740399"/>
            <a:ext cx="4040037" cy="661359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source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325430-3865-4F98-0FCA-122C0AEF7089}"/>
              </a:ext>
            </a:extLst>
          </p:cNvPr>
          <p:cNvSpPr/>
          <p:nvPr/>
        </p:nvSpPr>
        <p:spPr>
          <a:xfrm>
            <a:off x="6716496" y="2740399"/>
            <a:ext cx="4054415" cy="64698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09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9980000">
            <a:off x="128329" y="30690"/>
            <a:ext cx="1587264" cy="2263347"/>
          </a:xfrm>
          <a:prstGeom prst="rect">
            <a:avLst/>
          </a:prstGeom>
        </p:spPr>
      </p:pic>
      <p:pic>
        <p:nvPicPr>
          <p:cNvPr id="22" name="Picture 21" descr="Clipart - Puppy Cartoon">
            <a:extLst>
              <a:ext uri="{FF2B5EF4-FFF2-40B4-BE49-F238E27FC236}">
                <a16:creationId xmlns:a16="http://schemas.microsoft.com/office/drawing/2014/main" id="{DD9E24BE-4146-5B7C-79B8-C43B9289CF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93" y="4544236"/>
            <a:ext cx="1859663" cy="2341526"/>
          </a:xfrm>
          <a:prstGeom prst="rect">
            <a:avLst/>
          </a:prstGeom>
        </p:spPr>
      </p:pic>
      <p:pic>
        <p:nvPicPr>
          <p:cNvPr id="23" name="Picture 22" descr="A cartoon of a brown owl&#10;&#10;Description automatically generated">
            <a:extLst>
              <a:ext uri="{FF2B5EF4-FFF2-40B4-BE49-F238E27FC236}">
                <a16:creationId xmlns:a16="http://schemas.microsoft.com/office/drawing/2014/main" id="{56F27DB4-E470-2930-7514-791006223D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523028" y="716711"/>
            <a:ext cx="1670170" cy="16433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30BB92A-4DB7-A485-514D-785199DFC108}"/>
              </a:ext>
            </a:extLst>
          </p:cNvPr>
          <p:cNvGrpSpPr/>
          <p:nvPr/>
        </p:nvGrpSpPr>
        <p:grpSpPr>
          <a:xfrm>
            <a:off x="2296897" y="333630"/>
            <a:ext cx="8597660" cy="546340"/>
            <a:chOff x="3231425" y="721819"/>
            <a:chExt cx="8597660" cy="5463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896A3F5-BA32-E8B2-D887-8FA0B4952BCF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Wild pt.</a:t>
              </a:r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2CBE48-A7EB-4EB1-31CD-E36F5B0D7483}"/>
                </a:ext>
              </a:extLst>
            </p:cNvPr>
            <p:cNvSpPr/>
            <p:nvPr/>
          </p:nvSpPr>
          <p:spPr>
            <a:xfrm>
              <a:off x="4985463" y="721819"/>
              <a:ext cx="6843622" cy="54634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 alternation &amp; Accessing the destroyed data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2B4806-9A02-04CF-A6B6-524A64F014EA}"/>
              </a:ext>
            </a:extLst>
          </p:cNvPr>
          <p:cNvGrpSpPr/>
          <p:nvPr/>
        </p:nvGrpSpPr>
        <p:grpSpPr>
          <a:xfrm>
            <a:off x="2449297" y="1377426"/>
            <a:ext cx="6584830" cy="1969698"/>
            <a:chOff x="3231425" y="721819"/>
            <a:chExt cx="6584830" cy="196969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3EA5D6-5A7F-E1CD-D6F3-38A5B22701D0}"/>
                </a:ext>
              </a:extLst>
            </p:cNvPr>
            <p:cNvSpPr/>
            <p:nvPr/>
          </p:nvSpPr>
          <p:spPr>
            <a:xfrm>
              <a:off x="3231425" y="721819"/>
              <a:ext cx="1710905" cy="196969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 alternation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5D6F2B2-A313-982C-39B9-E77A8015E033}"/>
                </a:ext>
              </a:extLst>
            </p:cNvPr>
            <p:cNvSpPr/>
            <p:nvPr/>
          </p:nvSpPr>
          <p:spPr>
            <a:xfrm>
              <a:off x="4985463" y="721819"/>
              <a:ext cx="4830792" cy="196969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This happens when the wild pointer accesses the location of the wild </a:t>
              </a:r>
              <a:r>
                <a:rPr lang="en-US" sz="2400" b="1"/>
                <a:t>pointer.</a:t>
              </a:r>
              <a:endParaRPr lang="en-US"/>
            </a:p>
            <a:p>
              <a:pPr algn="ctr"/>
              <a:r>
                <a:rPr lang="en-US" sz="2400" b="1" dirty="0"/>
                <a:t>The wild pointer converts the legal pointer to the wild pointer.</a:t>
              </a:r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4251DDF-D958-70DF-598A-D333BFE56288}"/>
              </a:ext>
            </a:extLst>
          </p:cNvPr>
          <p:cNvGrpSpPr/>
          <p:nvPr/>
        </p:nvGrpSpPr>
        <p:grpSpPr>
          <a:xfrm>
            <a:off x="3944542" y="3562784"/>
            <a:ext cx="6584830" cy="1969698"/>
            <a:chOff x="3231425" y="721819"/>
            <a:chExt cx="6584830" cy="196969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12509DB-2078-B6F7-3B5F-014BDA87C89B}"/>
                </a:ext>
              </a:extLst>
            </p:cNvPr>
            <p:cNvSpPr/>
            <p:nvPr/>
          </p:nvSpPr>
          <p:spPr>
            <a:xfrm>
              <a:off x="3231425" y="721819"/>
              <a:ext cx="1710905" cy="1969698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Accessing the destroyed data</a:t>
              </a:r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FFAC0C3-A392-0790-5834-2373844F839A}"/>
                </a:ext>
              </a:extLst>
            </p:cNvPr>
            <p:cNvSpPr/>
            <p:nvPr/>
          </p:nvSpPr>
          <p:spPr>
            <a:xfrm>
              <a:off x="4985463" y="721819"/>
              <a:ext cx="4830792" cy="1969698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Sometimes the pointer attempts to access the data that has no longer life.</a:t>
              </a:r>
              <a:endParaRPr lang="en-US" dirty="0"/>
            </a:p>
          </p:txBody>
        </p:sp>
      </p:grpSp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3000000">
            <a:off x="10287444" y="4466035"/>
            <a:ext cx="2247182" cy="237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75405" y="4072930"/>
            <a:ext cx="2133604" cy="3054102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586F632C-9B01-ED84-6CB7-B53BA92A6E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853708" y="155993"/>
            <a:ext cx="1138208" cy="112574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8B4D690-F8F3-B3A6-5F24-1DCFE01C76C3}"/>
              </a:ext>
            </a:extLst>
          </p:cNvPr>
          <p:cNvGrpSpPr/>
          <p:nvPr/>
        </p:nvGrpSpPr>
        <p:grpSpPr>
          <a:xfrm>
            <a:off x="2296897" y="333630"/>
            <a:ext cx="8597660" cy="546340"/>
            <a:chOff x="3231425" y="721819"/>
            <a:chExt cx="8597660" cy="5463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88D977-9393-418F-3DDB-28A26DAFE1FF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C808495-3911-D2DF-F1E8-3730A4403477}"/>
                </a:ext>
              </a:extLst>
            </p:cNvPr>
            <p:cNvSpPr/>
            <p:nvPr/>
          </p:nvSpPr>
          <p:spPr>
            <a:xfrm>
              <a:off x="4985463" y="721819"/>
              <a:ext cx="6843622" cy="54634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Arithmetic Operations with pointers</a:t>
              </a:r>
            </a:p>
          </p:txBody>
        </p:sp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592E302-62B4-A9FC-671F-2E1E0CDEB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722020"/>
              </p:ext>
            </p:extLst>
          </p:nvPr>
        </p:nvGraphicFramePr>
        <p:xfrm>
          <a:off x="1696528" y="1480867"/>
          <a:ext cx="8948457" cy="30552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351">
                  <a:extLst>
                    <a:ext uri="{9D8B030D-6E8A-4147-A177-3AD203B41FA5}">
                      <a16:colId xmlns:a16="http://schemas.microsoft.com/office/drawing/2014/main" val="4236486408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2252204257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2831153653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1764589151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2411800890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3250306644"/>
                    </a:ext>
                  </a:extLst>
                </a:gridCol>
                <a:gridCol w="1278351">
                  <a:extLst>
                    <a:ext uri="{9D8B030D-6E8A-4147-A177-3AD203B41FA5}">
                      <a16:colId xmlns:a16="http://schemas.microsoft.com/office/drawing/2014/main" val="76763656"/>
                    </a:ext>
                  </a:extLst>
                </a:gridCol>
              </a:tblGrid>
              <a:tr h="96873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Data type</a:t>
                      </a:r>
                      <a:endParaRPr lang="en-US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Initial Address</a:t>
                      </a:r>
                    </a:p>
                  </a:txBody>
                  <a:tcPr anchor="b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Operation</a:t>
                      </a:r>
                    </a:p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Address after Operations</a:t>
                      </a:r>
                    </a:p>
                  </a:txBody>
                  <a:tcPr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Required bytes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681531757"/>
                  </a:ext>
                </a:extLst>
              </a:tr>
              <a:tr h="521624">
                <a:tc>
                  <a:txBody>
                    <a:bodyPr/>
                    <a:lstStyle/>
                    <a:p>
                      <a:r>
                        <a:rPr lang="en-US" dirty="0"/>
                        <a:t>Int I=2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055683"/>
                  </a:ext>
                </a:extLst>
              </a:tr>
              <a:tr h="521624">
                <a:tc>
                  <a:txBody>
                    <a:bodyPr/>
                    <a:lstStyle/>
                    <a:p>
                      <a:r>
                        <a:rPr lang="en-US" dirty="0"/>
                        <a:t>Char c='x'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906307"/>
                  </a:ext>
                </a:extLst>
              </a:tr>
              <a:tr h="521624">
                <a:tc>
                  <a:txBody>
                    <a:bodyPr/>
                    <a:lstStyle/>
                    <a:p>
                      <a:r>
                        <a:rPr lang="en-US" dirty="0"/>
                        <a:t>Float f=2.2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339383"/>
                  </a:ext>
                </a:extLst>
              </a:tr>
              <a:tr h="521624">
                <a:tc>
                  <a:txBody>
                    <a:bodyPr/>
                    <a:lstStyle/>
                    <a:p>
                      <a:r>
                        <a:rPr lang="en-US" dirty="0"/>
                        <a:t>Long l=2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541125"/>
                  </a:ext>
                </a:extLst>
              </a:tr>
            </a:tbl>
          </a:graphicData>
        </a:graphic>
      </p:graphicFrame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149032" y="3132108"/>
            <a:ext cx="3253597" cy="3267974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0C08A2B1-47FB-D9D0-E8CC-E2C695623C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20000">
            <a:off x="56939" y="182587"/>
            <a:ext cx="1859662" cy="229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061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AAAE4101-06A0-9BB6-FA65-D39858716226}"/>
              </a:ext>
            </a:extLst>
          </p:cNvPr>
          <p:cNvSpPr/>
          <p:nvPr/>
        </p:nvSpPr>
        <p:spPr>
          <a:xfrm>
            <a:off x="609198" y="609197"/>
            <a:ext cx="11128075" cy="5635926"/>
          </a:xfrm>
          <a:prstGeom prst="round1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artoon character of a cat&#10;&#10;Description automatically generated">
            <a:extLst>
              <a:ext uri="{FF2B5EF4-FFF2-40B4-BE49-F238E27FC236}">
                <a16:creationId xmlns:a16="http://schemas.microsoft.com/office/drawing/2014/main" id="{500041B1-0FE2-C59A-884F-AB07E308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500000">
            <a:off x="10340587" y="-256513"/>
            <a:ext cx="1601642" cy="2292102"/>
          </a:xfrm>
          <a:prstGeom prst="rect">
            <a:avLst/>
          </a:prstGeom>
        </p:spPr>
      </p:pic>
      <p:pic>
        <p:nvPicPr>
          <p:cNvPr id="6" name="Picture 5" descr="Clipart - Puppy Cartoon">
            <a:extLst>
              <a:ext uri="{FF2B5EF4-FFF2-40B4-BE49-F238E27FC236}">
                <a16:creationId xmlns:a16="http://schemas.microsoft.com/office/drawing/2014/main" id="{30409B9D-DB3C-941A-189F-5D50E476DB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545" y="4256689"/>
            <a:ext cx="2219096" cy="2787224"/>
          </a:xfrm>
          <a:prstGeom prst="rect">
            <a:avLst/>
          </a:prstGeom>
        </p:spPr>
      </p:pic>
      <p:pic>
        <p:nvPicPr>
          <p:cNvPr id="9" name="Picture 8" descr="A cartoon of a brown owl&#10;&#10;Description automatically generated">
            <a:extLst>
              <a:ext uri="{FF2B5EF4-FFF2-40B4-BE49-F238E27FC236}">
                <a16:creationId xmlns:a16="http://schemas.microsoft.com/office/drawing/2014/main" id="{7707E24C-EE0D-18F0-0D42-BB0315D10B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52" y="26602"/>
            <a:ext cx="1468885" cy="141329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4113D34-06D8-9AAC-BB44-A491DD4A9B09}"/>
              </a:ext>
            </a:extLst>
          </p:cNvPr>
          <p:cNvGrpSpPr/>
          <p:nvPr/>
        </p:nvGrpSpPr>
        <p:grpSpPr>
          <a:xfrm>
            <a:off x="3490218" y="333630"/>
            <a:ext cx="6541698" cy="560717"/>
            <a:chOff x="3231425" y="721819"/>
            <a:chExt cx="6541698" cy="5607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56A736A-5E53-91DC-3C25-6F8992643589}"/>
                </a:ext>
              </a:extLst>
            </p:cNvPr>
            <p:cNvSpPr/>
            <p:nvPr/>
          </p:nvSpPr>
          <p:spPr>
            <a:xfrm>
              <a:off x="3231425" y="721819"/>
              <a:ext cx="1696528" cy="531963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Topic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4B46863-8343-376C-2BA0-C7A926779BDB}"/>
                </a:ext>
              </a:extLst>
            </p:cNvPr>
            <p:cNvSpPr/>
            <p:nvPr/>
          </p:nvSpPr>
          <p:spPr>
            <a:xfrm>
              <a:off x="4985463" y="721819"/>
              <a:ext cx="4787660" cy="56071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/>
                <a:t>Pointers and Arrays</a:t>
              </a:r>
            </a:p>
          </p:txBody>
        </p:sp>
      </p:grpSp>
      <p:pic>
        <p:nvPicPr>
          <p:cNvPr id="8" name="Picture 7" descr="Cartoon character on a broom&#10;&#10;Description automatically generated">
            <a:extLst>
              <a:ext uri="{FF2B5EF4-FFF2-40B4-BE49-F238E27FC236}">
                <a16:creationId xmlns:a16="http://schemas.microsoft.com/office/drawing/2014/main" id="{E2B1FBB9-C53C-4C2A-64B2-DA48F5C5A07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rot="3360000">
            <a:off x="9732487" y="3631197"/>
            <a:ext cx="3325484" cy="3296730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306530D-9FE8-19B5-B4A9-3F62BC5C7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243854"/>
              </p:ext>
            </p:extLst>
          </p:nvPr>
        </p:nvGraphicFramePr>
        <p:xfrm>
          <a:off x="1049546" y="1322717"/>
          <a:ext cx="10145162" cy="466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72581">
                  <a:extLst>
                    <a:ext uri="{9D8B030D-6E8A-4147-A177-3AD203B41FA5}">
                      <a16:colId xmlns:a16="http://schemas.microsoft.com/office/drawing/2014/main" val="3896008841"/>
                    </a:ext>
                  </a:extLst>
                </a:gridCol>
                <a:gridCol w="5072581">
                  <a:extLst>
                    <a:ext uri="{9D8B030D-6E8A-4147-A177-3AD203B41FA5}">
                      <a16:colId xmlns:a16="http://schemas.microsoft.com/office/drawing/2014/main" val="2430005469"/>
                    </a:ext>
                  </a:extLst>
                </a:gridCol>
              </a:tblGrid>
              <a:tr h="462510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void main ( ) </a:t>
                      </a:r>
                      <a:endParaRPr lang="en-US" sz="2000" b="1"/>
                    </a:p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{</a:t>
                      </a:r>
                      <a:endParaRPr lang="en-US" sz="2000" b="1"/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int 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arr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[5] = {10,20,30,40,50},p=0;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clrscr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( );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for (p=0;p&lt;5;p++)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 {</a:t>
                      </a:r>
                    </a:p>
                    <a:p>
                      <a:pPr lvl="2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printf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("\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nvalue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 of 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arr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[%d]=",p);</a:t>
                      </a:r>
                    </a:p>
                    <a:p>
                      <a:pPr lvl="2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printf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("%d  | ",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arr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[p]);</a:t>
                      </a:r>
                      <a:endParaRPr lang="en-US" sz="2000" b="1"/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printf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("%d  | ",*(</a:t>
                      </a: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 + p));</a:t>
                      </a:r>
                      <a:endParaRPr lang="en-US" sz="2000" b="1" i="0" u="none" strike="noStrike" noProof="0">
                        <a:solidFill>
                          <a:srgbClr val="FFFFFF"/>
                        </a:solidFill>
                        <a:latin typeface="Garamond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printf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("%d  | ",*(p + </a:t>
                      </a: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));</a:t>
                      </a:r>
                      <a:endParaRPr lang="en-US" sz="2000" b="1" i="0" u="none" strike="noStrike" noProof="0">
                        <a:solidFill>
                          <a:srgbClr val="FFFFFF"/>
                        </a:solidFill>
                        <a:latin typeface="Garamond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printf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("%d  | ",p[</a:t>
                      </a:r>
                      <a:r>
                        <a:rPr lang="en-US" sz="2000" b="1" i="0" u="none" strike="noStrike" noProof="0" err="1">
                          <a:solidFill>
                            <a:schemeClr val="bg1"/>
                          </a:solidFill>
                          <a:latin typeface="Garamond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Garamond"/>
                        </a:rPr>
                        <a:t>]);</a:t>
                      </a:r>
                      <a:endParaRPr lang="en-US" sz="2000" b="1" i="0" u="none" strike="noStrike" noProof="0">
                        <a:solidFill>
                          <a:srgbClr val="FFFFFF"/>
                        </a:solidFill>
                        <a:latin typeface="Garamond"/>
                      </a:endParaRPr>
                    </a:p>
                    <a:p>
                      <a:pPr lvl="2">
                        <a:buNone/>
                      </a:pP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printf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("\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naddress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 of 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arr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[%d]=%u\n",p,&amp;</a:t>
                      </a:r>
                      <a:r>
                        <a:rPr lang="en-US" sz="2000" b="1" err="1">
                          <a:solidFill>
                            <a:schemeClr val="bg1"/>
                          </a:solidFill>
                        </a:rPr>
                        <a:t>arr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[p]);</a:t>
                      </a:r>
                    </a:p>
                    <a:p>
                      <a:pPr lvl="1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 }</a:t>
                      </a:r>
                    </a:p>
                    <a:p>
                      <a:pPr lvl="0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}</a:t>
                      </a:r>
                    </a:p>
                  </a:txBody>
                  <a:tcPr>
                    <a:lnL w="57150">
                      <a:solidFill>
                        <a:srgbClr val="002060"/>
                      </a:solidFill>
                    </a:lnL>
                    <a:lnR w="57150">
                      <a:solidFill>
                        <a:srgbClr val="002060"/>
                      </a:solidFill>
                    </a:lnR>
                    <a:solidFill>
                      <a:srgbClr val="00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value of </a:t>
                      </a: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[0]=10 | 10 |10 |10</a:t>
                      </a:r>
                      <a:endParaRPr lang="en-US" sz="2000" b="1" i="0" u="none" strike="noStrike" noProof="0" dirty="0">
                        <a:solidFill>
                          <a:srgbClr val="FFFFFF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address of </a:t>
                      </a:r>
                      <a:r>
                        <a:rPr lang="en-US" sz="2000" b="1" i="0" u="none" strike="noStrike" noProof="0" dirty="0" err="1">
                          <a:solidFill>
                            <a:srgbClr val="FFC000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[0]=4056</a:t>
                      </a:r>
                    </a:p>
                    <a:p>
                      <a:pPr lvl="0">
                        <a:buNone/>
                      </a:pPr>
                      <a:endParaRPr lang="en-US" sz="2000" b="1" i="0" u="none" strike="noStrike" noProof="0" dirty="0">
                        <a:solidFill>
                          <a:srgbClr val="FFC000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value of </a:t>
                      </a: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[1]=20 | 20 |20 |20</a:t>
                      </a:r>
                      <a:endParaRPr lang="en-US" sz="2000" b="1" i="0" u="none" strike="noStrike" noProof="0" dirty="0">
                        <a:solidFill>
                          <a:srgbClr val="FFFFFF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address of </a:t>
                      </a:r>
                      <a:r>
                        <a:rPr lang="en-US" sz="2000" b="1" i="0" u="none" strike="noStrike" noProof="0" dirty="0" err="1">
                          <a:solidFill>
                            <a:srgbClr val="FFC000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[1]=4058</a:t>
                      </a:r>
                    </a:p>
                    <a:p>
                      <a:pPr lvl="0">
                        <a:buNone/>
                      </a:pPr>
                      <a:endParaRPr lang="en-US" sz="2000" b="1" i="0" u="none" strike="noStrike" noProof="0" dirty="0">
                        <a:solidFill>
                          <a:srgbClr val="FFC000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value of </a:t>
                      </a: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[2]=30 | 30 |30 |30</a:t>
                      </a:r>
                      <a:endParaRPr lang="en-US" sz="2000" b="1" i="0" u="none" strike="noStrike" noProof="0" dirty="0">
                        <a:solidFill>
                          <a:srgbClr val="FFFFFF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address of </a:t>
                      </a:r>
                      <a:r>
                        <a:rPr lang="en-US" sz="2000" b="1" i="0" u="none" strike="noStrike" noProof="0" dirty="0" err="1">
                          <a:solidFill>
                            <a:srgbClr val="FFC000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[2]=4060</a:t>
                      </a:r>
                    </a:p>
                    <a:p>
                      <a:pPr lvl="0">
                        <a:buNone/>
                      </a:pPr>
                      <a:endParaRPr lang="en-US" sz="2000" b="1" i="0" u="none" strike="noStrike" noProof="0" dirty="0">
                        <a:solidFill>
                          <a:srgbClr val="FFC000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value of </a:t>
                      </a: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[3]=40 | 40 |40 |40</a:t>
                      </a:r>
                      <a:endParaRPr lang="en-US" sz="2000" b="1" i="0" u="none" strike="noStrike" noProof="0" dirty="0">
                        <a:solidFill>
                          <a:srgbClr val="FFFFFF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address of </a:t>
                      </a:r>
                      <a:r>
                        <a:rPr lang="en-US" sz="2000" b="1" i="0" u="none" strike="noStrike" noProof="0" dirty="0" err="1">
                          <a:solidFill>
                            <a:srgbClr val="FFC000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[3]=4062</a:t>
                      </a:r>
                    </a:p>
                    <a:p>
                      <a:pPr lvl="0">
                        <a:buNone/>
                      </a:pPr>
                      <a:endParaRPr lang="en-US" sz="2000" b="1" i="0" u="none" strike="noStrike" noProof="0" dirty="0">
                        <a:solidFill>
                          <a:srgbClr val="FFC000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value of </a:t>
                      </a:r>
                      <a:r>
                        <a:rPr lang="en-US" sz="2000" b="1" i="0" u="none" strike="noStrike" noProof="0" dirty="0" err="1">
                          <a:solidFill>
                            <a:schemeClr val="bg1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chemeClr val="bg1"/>
                          </a:solidFill>
                          <a:latin typeface="Segoe UI"/>
                        </a:rPr>
                        <a:t>[4]=50 | 50 |50 |50</a:t>
                      </a:r>
                      <a:endParaRPr lang="en-US" sz="2000" b="1" i="0" u="none" strike="noStrike" noProof="0" dirty="0">
                        <a:solidFill>
                          <a:srgbClr val="FFFFFF"/>
                        </a:solidFill>
                        <a:latin typeface="Segoe U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address of </a:t>
                      </a:r>
                      <a:r>
                        <a:rPr lang="en-US" sz="2000" b="1" i="0" u="none" strike="noStrike" noProof="0" dirty="0" err="1">
                          <a:solidFill>
                            <a:srgbClr val="FFC000"/>
                          </a:solidFill>
                          <a:latin typeface="Segoe UI"/>
                        </a:rPr>
                        <a:t>arr</a:t>
                      </a:r>
                      <a:r>
                        <a:rPr lang="en-US" sz="2000" b="1" i="0" u="none" strike="noStrike" noProof="0" dirty="0">
                          <a:solidFill>
                            <a:srgbClr val="FFC000"/>
                          </a:solidFill>
                          <a:latin typeface="Segoe UI"/>
                        </a:rPr>
                        <a:t>[4]=4064</a:t>
                      </a:r>
                      <a:endParaRPr lang="en-US" sz="2000" b="1" dirty="0"/>
                    </a:p>
                  </a:txBody>
                  <a:tcPr>
                    <a:lnL w="57150">
                      <a:solidFill>
                        <a:srgbClr val="002060"/>
                      </a:solidFill>
                    </a:lnL>
                    <a:solidFill>
                      <a:srgbClr val="00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231685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BC2DDF59-BF82-0B0D-3529-657A7A650BC4}"/>
              </a:ext>
            </a:extLst>
          </p:cNvPr>
          <p:cNvSpPr/>
          <p:nvPr/>
        </p:nvSpPr>
        <p:spPr>
          <a:xfrm>
            <a:off x="1598156" y="1000738"/>
            <a:ext cx="3996905" cy="31630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source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325430-3865-4F98-0FCA-122C0AEF7089}"/>
              </a:ext>
            </a:extLst>
          </p:cNvPr>
          <p:cNvSpPr/>
          <p:nvPr/>
        </p:nvSpPr>
        <p:spPr>
          <a:xfrm>
            <a:off x="6903402" y="1000738"/>
            <a:ext cx="3278038" cy="31630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/>
              <a:t>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85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3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4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5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1082</TotalTime>
  <Words>1660</Words>
  <Application>Microsoft Office PowerPoint</Application>
  <PresentationFormat>Widescreen</PresentationFormat>
  <Paragraphs>356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Wisp</vt:lpstr>
      <vt:lpstr>1_Facet</vt:lpstr>
      <vt:lpstr>Organic</vt:lpstr>
      <vt:lpstr>Main Event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Santanu Sinha</dc:creator>
  <cp:lastModifiedBy>Santanu Sinha</cp:lastModifiedBy>
  <cp:revision>1076</cp:revision>
  <dcterms:created xsi:type="dcterms:W3CDTF">2023-10-26T15:38:47Z</dcterms:created>
  <dcterms:modified xsi:type="dcterms:W3CDTF">2024-09-27T02:34:36Z</dcterms:modified>
</cp:coreProperties>
</file>

<file path=docProps/thumbnail.jpeg>
</file>